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59" r:id="rId6"/>
    <p:sldId id="261" r:id="rId7"/>
    <p:sldId id="277" r:id="rId8"/>
    <p:sldId id="263" r:id="rId9"/>
    <p:sldId id="279" r:id="rId10"/>
    <p:sldId id="269" r:id="rId11"/>
    <p:sldId id="278" r:id="rId12"/>
    <p:sldId id="264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66" r:id="rId25"/>
    <p:sldId id="267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7F7F7"/>
    <a:srgbClr val="F2F2F2"/>
    <a:srgbClr val="EBEBEB"/>
    <a:srgbClr val="CCFFFF"/>
    <a:srgbClr val="F0F0F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2B672-0C69-496F-B605-1DB53E3D24ED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BA085E-8C55-420B-BBAC-DC03D0473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rgbClr val="0047B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13" descr="Panasoni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52400"/>
            <a:ext cx="18097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0" y="6500813"/>
            <a:ext cx="9144000" cy="0"/>
          </a:xfrm>
          <a:prstGeom prst="line">
            <a:avLst/>
          </a:prstGeom>
          <a:noFill/>
          <a:ln w="28575">
            <a:solidFill>
              <a:srgbClr val="0047B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>
            <a:spLocks noChangeArrowheads="1"/>
          </p:cNvSpPr>
          <p:nvPr userDrawn="1"/>
        </p:nvSpPr>
        <p:spPr bwMode="auto">
          <a:xfrm>
            <a:off x="0" y="6535738"/>
            <a:ext cx="5772150" cy="296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sz="1200" dirty="0">
                <a:solidFill>
                  <a:srgbClr val="7F7F7F"/>
                </a:solidFill>
                <a:ea typeface="ＭＳ Ｐゴシック" pitchFamily="34" charset="-128"/>
              </a:rPr>
              <a:t>Panasonic Industrial Devices Automation Controls Sales Asia Pacific  </a:t>
            </a:r>
            <a:endParaRPr kumimoji="1" lang="en-SG" sz="1200" dirty="0">
              <a:solidFill>
                <a:srgbClr val="7F7F7F"/>
              </a:solidFill>
              <a:ea typeface="ＭＳ Ｐゴシック" pitchFamily="34" charset="-128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 userDrawn="1"/>
        </p:nvSpPr>
        <p:spPr bwMode="auto">
          <a:xfrm>
            <a:off x="76200" y="63500"/>
            <a:ext cx="117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ja-JP" sz="1200" dirty="0">
                <a:ea typeface="ＭＳ Ｐゴシック" pitchFamily="34" charset="-128"/>
              </a:rPr>
              <a:t>Programmable</a:t>
            </a:r>
          </a:p>
          <a:p>
            <a:pPr algn="r"/>
            <a:r>
              <a:rPr lang="en-US" altLang="ja-JP" sz="1200" dirty="0">
                <a:ea typeface="ＭＳ Ｐゴシック" pitchFamily="34" charset="-128"/>
              </a:rPr>
              <a:t>Controller</a:t>
            </a:r>
          </a:p>
        </p:txBody>
      </p:sp>
      <p:sp>
        <p:nvSpPr>
          <p:cNvPr id="12" name="Text Box 21"/>
          <p:cNvSpPr txBox="1">
            <a:spLocks noChangeArrowheads="1"/>
          </p:cNvSpPr>
          <p:nvPr userDrawn="1"/>
        </p:nvSpPr>
        <p:spPr bwMode="auto">
          <a:xfrm>
            <a:off x="1166813" y="-12700"/>
            <a:ext cx="12025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ea typeface="ＭＳ Ｐゴシック" pitchFamily="34" charset="-128"/>
              </a:rPr>
              <a:t>FP-XH</a:t>
            </a:r>
            <a:endParaRPr lang="en-US" altLang="ja-JP" sz="32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82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3950"/>
          <a:stretch/>
        </p:blipFill>
        <p:spPr bwMode="auto">
          <a:xfrm>
            <a:off x="0" y="553543"/>
            <a:ext cx="9144000" cy="593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6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615"/>
            <a:ext cx="9144000" cy="348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20" y="513528"/>
            <a:ext cx="3959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Configurator PM7</a:t>
            </a:r>
            <a:endParaRPr lang="en-SG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5012" y="1158216"/>
            <a:ext cx="2044407" cy="461665"/>
          </a:xfrm>
          <a:prstGeom prst="rect">
            <a:avLst/>
          </a:prstGeom>
          <a:solidFill>
            <a:srgbClr val="CCFFFF">
              <a:alpha val="5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Pozisyon verisi</a:t>
            </a:r>
            <a:endParaRPr lang="en-SG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9295" y="1596990"/>
            <a:ext cx="6510782" cy="4045825"/>
            <a:chOff x="729295" y="1596990"/>
            <a:chExt cx="6510782" cy="40458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95" y="1596990"/>
              <a:ext cx="6510782" cy="404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52194" y="1628502"/>
              <a:ext cx="3310758" cy="461665"/>
            </a:xfrm>
            <a:prstGeom prst="rect">
              <a:avLst/>
            </a:prstGeom>
            <a:solidFill>
              <a:srgbClr val="CC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FF0000"/>
                  </a:solidFill>
                </a:rPr>
                <a:t>Parametre ayarı</a:t>
              </a:r>
              <a:endParaRPr lang="en-SG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44269" y="2340490"/>
            <a:ext cx="6463485" cy="3464691"/>
            <a:chOff x="2444269" y="2340490"/>
            <a:chExt cx="6463485" cy="3464691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269" y="2340490"/>
              <a:ext cx="6463485" cy="346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799188" y="2412805"/>
              <a:ext cx="2847087" cy="461665"/>
            </a:xfrm>
            <a:prstGeom prst="rect">
              <a:avLst/>
            </a:prstGeom>
            <a:solidFill>
              <a:srgbClr val="CC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FF0000"/>
                  </a:solidFill>
                </a:rPr>
                <a:t>Senkronizasyon ayarı</a:t>
              </a:r>
              <a:endParaRPr lang="en-SG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79967" y="3070433"/>
            <a:ext cx="4751883" cy="3393429"/>
            <a:chOff x="4379967" y="3070433"/>
            <a:chExt cx="4751883" cy="3393429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67" y="3070433"/>
              <a:ext cx="4751883" cy="339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821092" y="3220698"/>
              <a:ext cx="3310758" cy="461665"/>
            </a:xfrm>
            <a:prstGeom prst="rect">
              <a:avLst/>
            </a:prstGeom>
            <a:solidFill>
              <a:srgbClr val="CC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CAM </a:t>
              </a:r>
              <a:r>
                <a:rPr lang="tr-TR" sz="2400" b="1" dirty="0" smtClean="0">
                  <a:solidFill>
                    <a:srgbClr val="FF0000"/>
                  </a:solidFill>
                </a:rPr>
                <a:t>Profili ayarı</a:t>
              </a:r>
              <a:endParaRPr lang="en-SG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1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11" y="614857"/>
            <a:ext cx="6810703" cy="582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4241" y="2808341"/>
            <a:ext cx="2325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</a:t>
            </a:r>
            <a:r>
              <a:rPr lang="tr-TR" sz="3600" dirty="0" err="1" smtClean="0"/>
              <a:t>eşekkürler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43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187906" y="3260641"/>
            <a:ext cx="1800190" cy="3090776"/>
            <a:chOff x="7055264" y="666138"/>
            <a:chExt cx="1800190" cy="3090776"/>
          </a:xfrm>
        </p:grpSpPr>
        <p:pic>
          <p:nvPicPr>
            <p:cNvPr id="4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264" y="666138"/>
              <a:ext cx="1800190" cy="30524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059656" y="3356804"/>
              <a:ext cx="1778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Electronic CAM</a:t>
              </a:r>
              <a:endParaRPr lang="en-SG" sz="2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520" y="513528"/>
            <a:ext cx="3703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Senkron Çalışma</a:t>
            </a:r>
            <a:endParaRPr lang="en-SG" sz="4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67" y="1221413"/>
            <a:ext cx="6434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</a:t>
            </a:r>
            <a:r>
              <a:rPr lang="tr-TR" sz="2800" dirty="0" smtClean="0"/>
              <a:t>ana uygulama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sz="2800" dirty="0" smtClean="0"/>
              <a:t>Eksen senkronizasyonu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67" y="2989942"/>
            <a:ext cx="52096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u="sng" dirty="0" smtClean="0"/>
              <a:t>İşlem</a:t>
            </a:r>
            <a:endParaRPr lang="en-US" sz="2800" u="sng" dirty="0" smtClean="0"/>
          </a:p>
          <a:p>
            <a:pPr marL="363538" indent="-363538">
              <a:buFont typeface="+mj-lt"/>
              <a:buAutoNum type="alphaLcPeriod"/>
            </a:pPr>
            <a:r>
              <a:rPr lang="tr-TR" sz="2800" dirty="0" err="1" smtClean="0"/>
              <a:t>Master</a:t>
            </a:r>
            <a:r>
              <a:rPr lang="tr-TR" sz="2800" dirty="0" smtClean="0"/>
              <a:t> eksen seçimi </a:t>
            </a:r>
            <a:r>
              <a:rPr lang="en-US" sz="2800" dirty="0" smtClean="0"/>
              <a:t>(reference)</a:t>
            </a:r>
          </a:p>
          <a:p>
            <a:endParaRPr lang="en-US" dirty="0" smtClean="0"/>
          </a:p>
          <a:p>
            <a:pPr marL="363538" indent="-363538">
              <a:buFont typeface="+mj-lt"/>
              <a:buAutoNum type="alphaLcPeriod" startAt="2"/>
            </a:pPr>
            <a:r>
              <a:rPr lang="tr-TR" sz="2800" dirty="0" smtClean="0"/>
              <a:t>Elektronik dişli ayarı</a:t>
            </a:r>
            <a:endParaRPr lang="en-US" sz="2800" dirty="0" smtClean="0"/>
          </a:p>
          <a:p>
            <a:pPr marL="363538" indent="-363538">
              <a:buFont typeface="+mj-lt"/>
              <a:buAutoNum type="alphaLcPeriod" startAt="2"/>
            </a:pPr>
            <a:endParaRPr lang="en-US" sz="2000" dirty="0" smtClean="0"/>
          </a:p>
          <a:p>
            <a:pPr marL="363538" indent="-363538">
              <a:buFont typeface="+mj-lt"/>
              <a:buAutoNum type="alphaLcPeriod" startAt="2"/>
            </a:pPr>
            <a:r>
              <a:rPr lang="tr-TR" sz="2800" dirty="0" smtClean="0"/>
              <a:t>Elektronik kavrama ayarı</a:t>
            </a:r>
            <a:endParaRPr lang="en-US" sz="2800" dirty="0" smtClean="0"/>
          </a:p>
          <a:p>
            <a:pPr marL="363538" indent="-363538">
              <a:buFont typeface="+mj-lt"/>
              <a:buAutoNum type="alphaLcPeriod" startAt="2"/>
            </a:pPr>
            <a:endParaRPr lang="en-US" sz="2000" dirty="0" smtClean="0"/>
          </a:p>
          <a:p>
            <a:pPr marL="363538" indent="-363538">
              <a:buFont typeface="+mj-lt"/>
              <a:buAutoNum type="alphaLcPeriod" startAt="2"/>
            </a:pPr>
            <a:r>
              <a:rPr lang="tr-TR" sz="2800" dirty="0" smtClean="0"/>
              <a:t>CAM profil ayarı</a:t>
            </a:r>
            <a:endParaRPr lang="en-SG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30" y="3260639"/>
            <a:ext cx="1237208" cy="300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6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33" y="580577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Master</a:t>
            </a:r>
            <a:r>
              <a:rPr lang="tr-TR" sz="2800" dirty="0" smtClean="0"/>
              <a:t> eksen seçimi</a:t>
            </a:r>
            <a:endParaRPr lang="en-SG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670402"/>
            <a:ext cx="90582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656" y="1007775"/>
            <a:ext cx="74606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/>
              <a:t>Her </a:t>
            </a:r>
            <a:r>
              <a:rPr lang="tr-TR" sz="2000" dirty="0" err="1" smtClean="0"/>
              <a:t>slave</a:t>
            </a:r>
            <a:r>
              <a:rPr lang="tr-TR" sz="2000" dirty="0" smtClean="0"/>
              <a:t> eksen bir referansa veya </a:t>
            </a:r>
            <a:r>
              <a:rPr lang="tr-TR" sz="2000" dirty="0" err="1" smtClean="0"/>
              <a:t>master</a:t>
            </a:r>
            <a:r>
              <a:rPr lang="tr-TR" sz="2000" dirty="0" smtClean="0"/>
              <a:t> eksene senkron olmalıdır.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Master </a:t>
            </a:r>
            <a:r>
              <a:rPr lang="tr-TR" sz="2000" dirty="0" smtClean="0"/>
              <a:t>aşağıdakilerden biri olabilir</a:t>
            </a:r>
            <a:r>
              <a:rPr lang="en-US" sz="2000" dirty="0" smtClean="0"/>
              <a:t> :-</a:t>
            </a:r>
          </a:p>
          <a:p>
            <a:pPr marL="800100" lvl="1" indent="-342900">
              <a:buFontTx/>
              <a:buChar char="-"/>
            </a:pPr>
            <a:r>
              <a:rPr lang="tr-TR" sz="2000" dirty="0" smtClean="0"/>
              <a:t>Herhangi fiziksel eksen</a:t>
            </a: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tr-TR" sz="2000" dirty="0" smtClean="0"/>
              <a:t>Sanal eksen</a:t>
            </a: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tr-TR" sz="2000" dirty="0" smtClean="0"/>
              <a:t>Harici </a:t>
            </a:r>
            <a:r>
              <a:rPr lang="tr-TR" sz="2000" dirty="0" err="1" smtClean="0"/>
              <a:t>pals</a:t>
            </a:r>
            <a:r>
              <a:rPr lang="tr-TR" sz="2000" dirty="0" smtClean="0"/>
              <a:t> girişi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6056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82" y="551549"/>
            <a:ext cx="3851565" cy="220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2684690"/>
            <a:ext cx="90201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33" y="580577"/>
            <a:ext cx="308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Elektronik dişli ayarı</a:t>
            </a:r>
            <a:endParaRPr lang="en-SG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9656" y="1007774"/>
            <a:ext cx="4107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Slave</a:t>
            </a:r>
            <a:r>
              <a:rPr lang="tr-TR" sz="2000" dirty="0" smtClean="0"/>
              <a:t> eksen </a:t>
            </a:r>
            <a:r>
              <a:rPr lang="tr-TR" sz="2000" dirty="0" err="1" smtClean="0"/>
              <a:t>master</a:t>
            </a:r>
            <a:r>
              <a:rPr lang="tr-TR" sz="2000" dirty="0" smtClean="0"/>
              <a:t> eksenin hızına bağlantı oranı ile senkron olur.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056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713"/>
            <a:ext cx="70770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0" y="3630843"/>
            <a:ext cx="7134225" cy="1047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33" y="580577"/>
            <a:ext cx="6231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Çalışma esnasında dişli oranını değiştirme</a:t>
            </a:r>
            <a:endParaRPr lang="en-SG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17193" y="4803887"/>
            <a:ext cx="6459379" cy="1649980"/>
            <a:chOff x="217193" y="4803887"/>
            <a:chExt cx="6459379" cy="164998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883" y="4803887"/>
              <a:ext cx="3573689" cy="1649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7193" y="4847430"/>
              <a:ext cx="2827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Synchronous Control Region</a:t>
              </a:r>
            </a:p>
            <a:p>
              <a:r>
                <a:rPr lang="en-US" dirty="0" smtClean="0"/>
                <a:t>Storage region 4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16056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65" y="618218"/>
            <a:ext cx="6589485" cy="2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39" y="3453494"/>
            <a:ext cx="6560911" cy="30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5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704192"/>
            <a:ext cx="90487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07" y="548936"/>
            <a:ext cx="3208205" cy="215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164881" y="927040"/>
            <a:ext cx="1034156" cy="412257"/>
            <a:chOff x="7164881" y="927040"/>
            <a:chExt cx="1034156" cy="412257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7164881" y="927041"/>
              <a:ext cx="155911" cy="40452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789230" y="927040"/>
              <a:ext cx="155911" cy="40452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317280" y="940385"/>
              <a:ext cx="204397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945141" y="940387"/>
              <a:ext cx="102198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521677" y="932661"/>
              <a:ext cx="151698" cy="3989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047339" y="940388"/>
              <a:ext cx="151698" cy="3989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9033" y="580577"/>
            <a:ext cx="3739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Elektronik kavrama ayarı</a:t>
            </a:r>
            <a:endParaRPr lang="en-SG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9656" y="1007774"/>
            <a:ext cx="49582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Kavrama kontrolü </a:t>
            </a:r>
            <a:r>
              <a:rPr lang="tr-TR" sz="2000" dirty="0" err="1" smtClean="0"/>
              <a:t>slave</a:t>
            </a:r>
            <a:r>
              <a:rPr lang="tr-TR" sz="2000" dirty="0" smtClean="0"/>
              <a:t> eksenin </a:t>
            </a:r>
            <a:r>
              <a:rPr lang="tr-TR" sz="2000" dirty="0" err="1" smtClean="0"/>
              <a:t>master</a:t>
            </a:r>
            <a:r>
              <a:rPr lang="tr-TR" sz="2000" dirty="0" smtClean="0"/>
              <a:t> eksene bağlanmasını/ayrılmasını sağlar.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Clutch ON trigger</a:t>
            </a:r>
            <a:r>
              <a:rPr lang="tr-TR" sz="2000" dirty="0" smtClean="0"/>
              <a:t> (Kavrama açık) Ayarı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Clutch OFF trigger</a:t>
            </a:r>
            <a:r>
              <a:rPr lang="tr-TR" sz="2000" dirty="0" smtClean="0"/>
              <a:t> (Kavrama kapalı) Ayarı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805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24" y="516446"/>
            <a:ext cx="4958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Clutch ON trigger</a:t>
            </a:r>
            <a:r>
              <a:rPr lang="tr-TR" sz="2000" dirty="0" smtClean="0"/>
              <a:t> (Kavrama açık)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Tetikleme seçimi</a:t>
            </a: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tr-TR" sz="2000" dirty="0" smtClean="0"/>
              <a:t>Seviye</a:t>
            </a: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tr-TR" sz="2000" dirty="0" smtClean="0"/>
              <a:t>Yükselen/Düşen kenar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Met</a:t>
            </a:r>
            <a:r>
              <a:rPr lang="tr-TR" sz="2000" dirty="0" smtClean="0"/>
              <a:t>od</a:t>
            </a: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Dire</a:t>
            </a:r>
            <a:r>
              <a:rPr lang="tr-TR" sz="2000" dirty="0" err="1" smtClean="0"/>
              <a:t>kt</a:t>
            </a: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tr-TR" sz="2000" dirty="0" smtClean="0"/>
              <a:t>Rampalı</a:t>
            </a:r>
            <a:endParaRPr lang="en-US" sz="20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" y="2644384"/>
            <a:ext cx="4297979" cy="234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9" y="5072704"/>
            <a:ext cx="6591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52" y="2521333"/>
            <a:ext cx="3091069" cy="251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2943" y="3953728"/>
            <a:ext cx="75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</a:t>
            </a:r>
            <a:r>
              <a:rPr lang="tr-TR" dirty="0" smtClean="0"/>
              <a:t>k</a:t>
            </a:r>
            <a:r>
              <a:rPr lang="en-US" dirty="0" smtClean="0"/>
              <a:t>t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5786381" y="399467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Rampa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6964539" y="5786648"/>
            <a:ext cx="2194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</a:t>
            </a:r>
            <a:r>
              <a:rPr lang="tr-TR" sz="1100" dirty="0" smtClean="0"/>
              <a:t>Seviye tetiklemede uygulanamaz.</a:t>
            </a:r>
            <a:endParaRPr lang="en-SG" sz="11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13" y="686156"/>
            <a:ext cx="609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7" y="660959"/>
            <a:ext cx="1508317" cy="25575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16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977"/>
            <a:ext cx="9144000" cy="592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4263" y="1201003"/>
            <a:ext cx="3180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Standard type</a:t>
            </a:r>
            <a:endParaRPr lang="en-SG" sz="4000" b="1" dirty="0"/>
          </a:p>
        </p:txBody>
      </p:sp>
    </p:spTree>
    <p:extLst>
      <p:ext uri="{BB962C8B-B14F-4D97-AF65-F5344CB8AC3E}">
        <p14:creationId xmlns:p14="http://schemas.microsoft.com/office/powerpoint/2010/main" val="30949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92" y="530094"/>
            <a:ext cx="49582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Clutch OFF trigger</a:t>
            </a:r>
            <a:r>
              <a:rPr lang="tr-TR" sz="2000" dirty="0" smtClean="0"/>
              <a:t> (Kavrama kapalı)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/>
              <a:t>Tetikleme tipi</a:t>
            </a: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I/O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I/O + Phase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err="1" smtClean="0"/>
              <a:t>Tetikeleme</a:t>
            </a:r>
            <a:r>
              <a:rPr lang="tr-TR" sz="2000" dirty="0" smtClean="0"/>
              <a:t> seçimi</a:t>
            </a: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tr-TR" sz="2000" dirty="0" smtClean="0"/>
              <a:t>Devre dışı</a:t>
            </a: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tr-TR" sz="2000" dirty="0" smtClean="0"/>
              <a:t>Yükselen/Düşen kenar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Metod</a:t>
            </a:r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Dire</a:t>
            </a:r>
            <a:r>
              <a:rPr lang="tr-TR" sz="2000" dirty="0" smtClean="0"/>
              <a:t>k</a:t>
            </a:r>
            <a:r>
              <a:rPr lang="en-US" sz="2000" dirty="0" smtClean="0"/>
              <a:t>t</a:t>
            </a:r>
          </a:p>
          <a:p>
            <a:pPr marL="800100" lvl="1" indent="-342900">
              <a:buFontTx/>
              <a:buChar char="-"/>
            </a:pPr>
            <a:r>
              <a:rPr lang="tr-TR" sz="2000" dirty="0" smtClean="0"/>
              <a:t>Rampalı</a:t>
            </a:r>
            <a:endParaRPr lang="en-US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6" y="3691075"/>
            <a:ext cx="4169399" cy="277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78" y="3836673"/>
            <a:ext cx="4346822" cy="262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9562" y="3472440"/>
            <a:ext cx="187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Clutch OFF by I/O 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6039368" y="3576631"/>
            <a:ext cx="265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Clutch OFF by I/O + Phase </a:t>
            </a:r>
            <a:endParaRPr lang="en-SG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10" y="767325"/>
            <a:ext cx="7048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7" y="660959"/>
            <a:ext cx="1508317" cy="25575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16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60" y="624307"/>
            <a:ext cx="1916931" cy="3250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4" y="992803"/>
            <a:ext cx="6452263" cy="325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33" y="580577"/>
            <a:ext cx="321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E</a:t>
            </a:r>
            <a:r>
              <a:rPr lang="en-US" sz="2800" dirty="0" smtClean="0"/>
              <a:t>le</a:t>
            </a:r>
            <a:r>
              <a:rPr lang="tr-TR" sz="2800" dirty="0" smtClean="0"/>
              <a:t>k</a:t>
            </a:r>
            <a:r>
              <a:rPr lang="en-US" sz="2800" dirty="0" err="1" smtClean="0"/>
              <a:t>troni</a:t>
            </a:r>
            <a:r>
              <a:rPr lang="tr-TR" sz="2800" dirty="0" smtClean="0"/>
              <a:t>k</a:t>
            </a:r>
            <a:r>
              <a:rPr lang="en-US" sz="2800" dirty="0" smtClean="0"/>
              <a:t> CAM</a:t>
            </a:r>
            <a:r>
              <a:rPr lang="tr-TR" sz="2800" dirty="0" smtClean="0"/>
              <a:t> ayarı</a:t>
            </a:r>
            <a:endParaRPr lang="en-SG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3250" y="4206851"/>
            <a:ext cx="8851180" cy="2238375"/>
            <a:chOff x="153250" y="4206851"/>
            <a:chExt cx="8851180" cy="223837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580" y="4206851"/>
              <a:ext cx="6800850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3250" y="4258096"/>
              <a:ext cx="1792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CAM P</a:t>
              </a:r>
              <a:r>
                <a:rPr lang="tr-TR" u="sng" dirty="0" err="1" smtClean="0"/>
                <a:t>rofili</a:t>
              </a:r>
              <a:endParaRPr lang="en-US" u="sng" dirty="0" smtClean="0"/>
            </a:p>
            <a:p>
              <a:r>
                <a:rPr lang="tr-TR" dirty="0" smtClean="0"/>
                <a:t>En fazla </a:t>
              </a:r>
              <a:r>
                <a:rPr lang="en-US" dirty="0" smtClean="0"/>
                <a:t>16 p</a:t>
              </a:r>
              <a:r>
                <a:rPr lang="tr-TR" dirty="0" err="1" smtClean="0"/>
                <a:t>rofil</a:t>
              </a:r>
              <a:r>
                <a:rPr lang="en-US" dirty="0" smtClean="0"/>
                <a:t> </a:t>
              </a:r>
              <a:endParaRPr lang="en-SG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1313" y="3902052"/>
            <a:ext cx="6100549" cy="369332"/>
            <a:chOff x="2674961" y="5294148"/>
            <a:chExt cx="6100549" cy="3693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674961" y="5622878"/>
              <a:ext cx="6100549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24141" y="5294148"/>
              <a:ext cx="1470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Master </a:t>
              </a:r>
              <a:r>
                <a:rPr lang="tr-TR" b="1" dirty="0" smtClean="0">
                  <a:solidFill>
                    <a:srgbClr val="FF0000"/>
                  </a:solidFill>
                </a:rPr>
                <a:t>eksen</a:t>
              </a:r>
              <a:endParaRPr lang="en-SG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54885" y="4435522"/>
            <a:ext cx="1312090" cy="1746914"/>
            <a:chOff x="5854885" y="4435522"/>
            <a:chExt cx="1312090" cy="174691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904261" y="4435522"/>
              <a:ext cx="0" cy="1746914"/>
            </a:xfrm>
            <a:prstGeom prst="line">
              <a:avLst/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854885" y="4863483"/>
              <a:ext cx="1312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CAM Stroke</a:t>
              </a:r>
              <a:endParaRPr lang="en-SG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051"/>
            <a:ext cx="90678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364" y="696036"/>
            <a:ext cx="2625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/>
              <a:t>Master</a:t>
            </a:r>
            <a:r>
              <a:rPr lang="tr-TR" dirty="0" smtClean="0"/>
              <a:t> eksen periyodu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CAM </a:t>
            </a:r>
            <a:r>
              <a:rPr lang="tr-TR" dirty="0" smtClean="0"/>
              <a:t>profili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CAM stroke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616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" y="702439"/>
            <a:ext cx="43885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Program</a:t>
            </a:r>
            <a:r>
              <a:rPr lang="tr-TR" u="sng" dirty="0" smtClean="0"/>
              <a:t>lama Egzersizi</a:t>
            </a:r>
            <a:endParaRPr lang="en-US" u="sng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Configurator</a:t>
            </a:r>
            <a:r>
              <a:rPr lang="en-US" dirty="0" smtClean="0"/>
              <a:t> PM7</a:t>
            </a:r>
            <a:r>
              <a:rPr lang="tr-TR" dirty="0" smtClean="0"/>
              <a:t> de ayarları yapılandırın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tr-TR" dirty="0" smtClean="0"/>
              <a:t>PLC Programı hazırlayın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tr-TR" dirty="0" smtClean="0"/>
              <a:t>Senkron olmayan </a:t>
            </a:r>
            <a:r>
              <a:rPr lang="tr-TR" dirty="0" err="1" smtClean="0"/>
              <a:t>mod</a:t>
            </a:r>
            <a:endParaRPr lang="en-US" dirty="0" smtClean="0"/>
          </a:p>
          <a:p>
            <a:pPr marL="1200150" lvl="2" indent="-285750">
              <a:buFontTx/>
              <a:buChar char="-"/>
            </a:pPr>
            <a:r>
              <a:rPr lang="en-US" dirty="0" smtClean="0"/>
              <a:t>Jog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Home</a:t>
            </a:r>
          </a:p>
          <a:p>
            <a:pPr marL="800100" lvl="1" indent="-342900">
              <a:buFont typeface="+mj-lt"/>
              <a:buAutoNum type="alphaLcPeriod"/>
            </a:pPr>
            <a:r>
              <a:rPr lang="tr-TR" dirty="0" smtClean="0"/>
              <a:t>Senkron </a:t>
            </a:r>
            <a:r>
              <a:rPr lang="tr-TR" dirty="0" err="1" smtClean="0"/>
              <a:t>mod</a:t>
            </a:r>
            <a:endParaRPr lang="en-US" dirty="0" smtClean="0"/>
          </a:p>
          <a:p>
            <a:pPr marL="1200150" lvl="2" indent="-285750">
              <a:buFontTx/>
              <a:buChar char="-"/>
            </a:pPr>
            <a:r>
              <a:rPr lang="en-US" dirty="0" smtClean="0"/>
              <a:t>Clutch On/Off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CAM p</a:t>
            </a:r>
            <a:r>
              <a:rPr lang="tr-TR" dirty="0" err="1" smtClean="0"/>
              <a:t>rofili</a:t>
            </a:r>
            <a:r>
              <a:rPr lang="tr-TR" dirty="0" smtClean="0"/>
              <a:t> değiştirme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616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638317"/>
            <a:ext cx="198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 smtClean="0"/>
              <a:t>Giriş Adresleri</a:t>
            </a:r>
            <a:endParaRPr lang="en-SG" sz="2400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30" y="662271"/>
            <a:ext cx="6496050" cy="572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9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/>
          <a:stretch/>
        </p:blipFill>
        <p:spPr bwMode="auto">
          <a:xfrm>
            <a:off x="2423886" y="595647"/>
            <a:ext cx="6618484" cy="580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" y="638317"/>
            <a:ext cx="198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 smtClean="0"/>
              <a:t>Çıkış Adresleri</a:t>
            </a:r>
            <a:endParaRPr lang="en-SG" sz="2400" b="1" u="sng" dirty="0"/>
          </a:p>
        </p:txBody>
      </p:sp>
    </p:spTree>
    <p:extLst>
      <p:ext uri="{BB962C8B-B14F-4D97-AF65-F5344CB8AC3E}">
        <p14:creationId xmlns:p14="http://schemas.microsoft.com/office/powerpoint/2010/main" val="35789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6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6778"/>
            <a:ext cx="9144000" cy="594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4263" y="1201003"/>
            <a:ext cx="3454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Motion Control</a:t>
            </a:r>
            <a:endParaRPr lang="en-SG" sz="4000" b="1" dirty="0"/>
          </a:p>
        </p:txBody>
      </p:sp>
    </p:spTree>
    <p:extLst>
      <p:ext uri="{BB962C8B-B14F-4D97-AF65-F5344CB8AC3E}">
        <p14:creationId xmlns:p14="http://schemas.microsoft.com/office/powerpoint/2010/main" val="11784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40" y="1390034"/>
            <a:ext cx="3831021" cy="237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20" y="450464"/>
            <a:ext cx="4276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Yüksek Hızlı İşlemci</a:t>
            </a:r>
            <a:endParaRPr lang="en-SG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50" y="1036091"/>
            <a:ext cx="314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Within 5k steps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/>
              <a:t>Basit Komut </a:t>
            </a:r>
            <a:r>
              <a:rPr lang="en-US" sz="2000" dirty="0" smtClean="0"/>
              <a:t>: 0.04µs/step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6" y="1692298"/>
            <a:ext cx="4325333" cy="1278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6" y="3303514"/>
            <a:ext cx="4325333" cy="1490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350" y="4835476"/>
            <a:ext cx="256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Tarama zamanı</a:t>
            </a:r>
            <a:r>
              <a:rPr lang="en-US" dirty="0" smtClean="0"/>
              <a:t>: 0.5ms</a:t>
            </a:r>
            <a:endParaRPr lang="en-SG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6" y="5175997"/>
            <a:ext cx="5104410" cy="1122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350" y="2981480"/>
            <a:ext cx="365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Uygulama Komutları </a:t>
            </a:r>
            <a:r>
              <a:rPr lang="en-US" dirty="0" smtClean="0"/>
              <a:t>: 0.22µs/step</a:t>
            </a:r>
            <a:endParaRPr lang="en-SG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19" y="4378870"/>
            <a:ext cx="3403042" cy="19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14060" y="3955893"/>
            <a:ext cx="426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Değiştirilebilir Program/Hafıza kapasitesi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049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5" y="1245331"/>
            <a:ext cx="8749867" cy="475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1520" y="481996"/>
            <a:ext cx="5953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</a:t>
            </a:r>
            <a:r>
              <a:rPr lang="tr-TR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ksimum</a:t>
            </a:r>
            <a: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452 I/O </a:t>
            </a:r>
            <a: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noktası</a:t>
            </a:r>
            <a:endParaRPr lang="en-SG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37" y="1420660"/>
            <a:ext cx="3607627" cy="255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" y="1609268"/>
            <a:ext cx="16859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41" y="3106455"/>
            <a:ext cx="150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Dahili</a:t>
            </a:r>
            <a:r>
              <a:rPr lang="en-US" sz="2000" dirty="0" smtClean="0"/>
              <a:t> mini USB port</a:t>
            </a:r>
            <a:r>
              <a:rPr lang="tr-TR" sz="2000" dirty="0" smtClean="0"/>
              <a:t>u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46524" y="4189345"/>
            <a:ext cx="2253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smtClean="0"/>
              <a:t>Dahili</a:t>
            </a:r>
            <a:r>
              <a:rPr lang="en-US" sz="2000" dirty="0" smtClean="0"/>
              <a:t> RS232C port</a:t>
            </a:r>
            <a:r>
              <a:rPr lang="tr-TR" sz="2000" dirty="0" smtClean="0"/>
              <a:t>u</a:t>
            </a:r>
            <a:endParaRPr lang="en-US" sz="2000" dirty="0" smtClean="0"/>
          </a:p>
          <a:p>
            <a:pPr algn="ctr"/>
            <a:r>
              <a:rPr lang="en-US" sz="2000" dirty="0" smtClean="0"/>
              <a:t>(COM 0)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736437" y="3752786"/>
            <a:ext cx="330908" cy="4365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88164" y="2017686"/>
            <a:ext cx="958160" cy="1411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13130" y="2002264"/>
            <a:ext cx="958160" cy="1411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288164" y="3429619"/>
            <a:ext cx="479080" cy="8513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69458" y="3414197"/>
            <a:ext cx="353984" cy="8668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95079" y="4189345"/>
            <a:ext cx="14430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smtClean="0"/>
              <a:t>Haberleşme</a:t>
            </a:r>
            <a:br>
              <a:rPr lang="tr-TR" sz="2000" dirty="0" smtClean="0"/>
            </a:br>
            <a:r>
              <a:rPr lang="tr-TR" sz="2000" dirty="0" smtClean="0"/>
              <a:t>Kaseti</a:t>
            </a:r>
            <a:endParaRPr lang="en-US" sz="2000" dirty="0" smtClean="0"/>
          </a:p>
          <a:p>
            <a:pPr algn="ctr"/>
            <a:r>
              <a:rPr lang="en-US" sz="2000" dirty="0" smtClean="0"/>
              <a:t>(COM 1, 2)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070697" y="4189345"/>
            <a:ext cx="1443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smtClean="0"/>
              <a:t>Haberleşme</a:t>
            </a:r>
            <a:br>
              <a:rPr lang="tr-TR" sz="2000" dirty="0" smtClean="0"/>
            </a:br>
            <a:r>
              <a:rPr lang="tr-TR" sz="2000" dirty="0" smtClean="0"/>
              <a:t>Kaseti</a:t>
            </a:r>
            <a:endParaRPr lang="en-US" sz="2000" dirty="0" smtClean="0"/>
          </a:p>
          <a:p>
            <a:pPr algn="ctr"/>
            <a:r>
              <a:rPr lang="en-US" sz="2000" dirty="0" smtClean="0"/>
              <a:t>(COM 3, </a:t>
            </a:r>
            <a:r>
              <a:rPr lang="en-US" sz="2000" dirty="0"/>
              <a:t>4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61870" y="1433186"/>
            <a:ext cx="35654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u="sng" dirty="0" smtClean="0"/>
              <a:t>Takılabilen Haberleşme Kasetleri</a:t>
            </a:r>
            <a:endParaRPr lang="en-US" sz="2000" u="sng" dirty="0" smtClean="0"/>
          </a:p>
          <a:p>
            <a:r>
              <a:rPr lang="en-US" sz="2000" dirty="0" smtClean="0"/>
              <a:t>AFPX-COM1(RS232C)</a:t>
            </a:r>
          </a:p>
          <a:p>
            <a:r>
              <a:rPr lang="en-US" sz="2000" dirty="0" smtClean="0"/>
              <a:t>AFPX-COM2(RS232C+RS232C)</a:t>
            </a:r>
            <a:endParaRPr lang="en-US" sz="2000" dirty="0"/>
          </a:p>
          <a:p>
            <a:r>
              <a:rPr lang="en-US" sz="2000" dirty="0" smtClean="0"/>
              <a:t>AFPX-COM3(RS485)</a:t>
            </a:r>
            <a:endParaRPr lang="en-US" sz="2000" dirty="0"/>
          </a:p>
          <a:p>
            <a:r>
              <a:rPr lang="en-US" sz="2000" dirty="0" smtClean="0"/>
              <a:t>AFPX-COM4(RS485+RS232C)</a:t>
            </a:r>
            <a:endParaRPr lang="en-US" sz="2000" dirty="0"/>
          </a:p>
          <a:p>
            <a:r>
              <a:rPr lang="en-US" sz="2000" dirty="0" smtClean="0"/>
              <a:t>AFPX-COM5(Ethernet+RS232C)</a:t>
            </a:r>
            <a:endParaRPr lang="en-US" sz="2000" dirty="0"/>
          </a:p>
          <a:p>
            <a:r>
              <a:rPr lang="en-US" sz="2000" dirty="0" smtClean="0"/>
              <a:t>AFPX-COM6(RS485+RS485)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62502" y="3885179"/>
            <a:ext cx="22759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u="sng" dirty="0" smtClean="0"/>
              <a:t>Haberleşme ayarları</a:t>
            </a:r>
            <a:endParaRPr lang="en-US" sz="2000" u="sng" dirty="0" smtClean="0"/>
          </a:p>
          <a:p>
            <a:r>
              <a:rPr lang="en-US" sz="2000" dirty="0" smtClean="0"/>
              <a:t>PLC link</a:t>
            </a:r>
          </a:p>
          <a:p>
            <a:r>
              <a:rPr lang="en-US" sz="2000" dirty="0" smtClean="0"/>
              <a:t>Computer link</a:t>
            </a:r>
          </a:p>
          <a:p>
            <a:r>
              <a:rPr lang="en-US" sz="2000" dirty="0" smtClean="0"/>
              <a:t>Modbus RTU</a:t>
            </a:r>
          </a:p>
          <a:p>
            <a:r>
              <a:rPr lang="en-US" sz="2000" dirty="0" smtClean="0"/>
              <a:t>General purpose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520" y="481996"/>
            <a:ext cx="5166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+ 4 </a:t>
            </a:r>
            <a: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Haberleşme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port</a:t>
            </a:r>
            <a: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endParaRPr lang="en-SG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9" y="3761552"/>
            <a:ext cx="5062792" cy="211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20" y="513528"/>
            <a:ext cx="3553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Hareket Kontrol</a:t>
            </a:r>
            <a:endParaRPr lang="en-SG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64" y="666138"/>
            <a:ext cx="1800190" cy="3052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467" y="1221413"/>
            <a:ext cx="6434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Yüksek performanslı pozisyon kontrolü için dahili ASIC (Uygulamaya Özel Tümleşik Devre)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Maksimum 4 eksen</a:t>
            </a:r>
            <a:endParaRPr lang="en-US" sz="2400" dirty="0" smtClean="0"/>
          </a:p>
          <a:p>
            <a:pPr defTabSz="536575"/>
            <a:r>
              <a:rPr lang="en-US" sz="2400" dirty="0"/>
              <a:t>	</a:t>
            </a:r>
            <a:r>
              <a:rPr lang="en-US" sz="2000" dirty="0" smtClean="0"/>
              <a:t>(max 4Mpps</a:t>
            </a:r>
            <a:r>
              <a:rPr lang="en-US" sz="2000" dirty="0"/>
              <a:t> </a:t>
            </a:r>
            <a:r>
              <a:rPr lang="en-US" sz="2000" dirty="0" smtClean="0"/>
              <a:t>for line driver, 500/200kpps for 5v/24v </a:t>
            </a:r>
            <a:r>
              <a:rPr lang="en-US" sz="2000" dirty="0" err="1" smtClean="0"/>
              <a:t>tr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Her eksen için 600 pozisyon tablosu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Lineer/Dairesel </a:t>
            </a:r>
            <a:r>
              <a:rPr lang="tr-TR" sz="2400" dirty="0" err="1" smtClean="0"/>
              <a:t>enterpolasyonu</a:t>
            </a:r>
            <a:r>
              <a:rPr lang="tr-TR" sz="2400" dirty="0" smtClean="0"/>
              <a:t> destekler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Senkron çalışma</a:t>
            </a:r>
            <a:endParaRPr lang="en-SG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59656" y="3356804"/>
            <a:ext cx="1793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Ele</a:t>
            </a:r>
            <a:r>
              <a:rPr lang="tr-TR" sz="2000" dirty="0" smtClean="0"/>
              <a:t>k</a:t>
            </a:r>
            <a:r>
              <a:rPr lang="en-US" sz="2000" dirty="0" err="1" smtClean="0"/>
              <a:t>troni</a:t>
            </a:r>
            <a:r>
              <a:rPr lang="tr-TR" sz="2000" dirty="0" smtClean="0"/>
              <a:t>k</a:t>
            </a:r>
            <a:r>
              <a:rPr lang="en-US" sz="2000" dirty="0" smtClean="0"/>
              <a:t> CAM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40605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7" y="3276600"/>
            <a:ext cx="21621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5453"/>
            <a:ext cx="23622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66875"/>
            <a:ext cx="21431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26" y="1537764"/>
            <a:ext cx="3440098" cy="493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4549" y="1590519"/>
            <a:ext cx="107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Point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9099" y="1905000"/>
            <a:ext cx="179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Point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6106" y="3357842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 Point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6" y="4922729"/>
            <a:ext cx="5229225" cy="15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1814" y="4830520"/>
            <a:ext cx="2091470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tr-TR" sz="1600" dirty="0" smtClean="0"/>
              <a:t>Tekrarlama Fonksiyonu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19" y="2915252"/>
            <a:ext cx="21907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55342" y="2819400"/>
            <a:ext cx="185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Jog-Position Point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28600" y="1438119"/>
            <a:ext cx="5029200" cy="3325309"/>
          </a:xfrm>
          <a:prstGeom prst="roundRect">
            <a:avLst>
              <a:gd name="adj" fmla="val 762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1261646"/>
            <a:ext cx="187730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tr-TR" sz="1600" dirty="0" err="1" smtClean="0"/>
              <a:t>Pozisyonlama</a:t>
            </a:r>
            <a:r>
              <a:rPr lang="tr-TR" sz="1600" dirty="0" smtClean="0"/>
              <a:t> Tipleri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5601222" y="1450434"/>
            <a:ext cx="3440098" cy="4999808"/>
          </a:xfrm>
          <a:prstGeom prst="roundRect">
            <a:avLst>
              <a:gd name="adj" fmla="val 756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74499" y="1274718"/>
            <a:ext cx="1255472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tr-TR" sz="1600" dirty="0" err="1" smtClean="0"/>
              <a:t>Home</a:t>
            </a:r>
            <a:r>
              <a:rPr lang="tr-TR" sz="1600" dirty="0" smtClean="0"/>
              <a:t> Tipleri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1520" y="513528"/>
            <a:ext cx="3553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Hareket Kontrol</a:t>
            </a:r>
            <a:endParaRPr lang="en-SG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95" y="2035030"/>
            <a:ext cx="3943034" cy="262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34" y="2200748"/>
            <a:ext cx="4407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FPWin-Pro7S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IEC61131-3</a:t>
            </a:r>
            <a:r>
              <a:rPr lang="tr-TR" sz="2400" dirty="0" smtClean="0"/>
              <a:t> tabanlı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 </a:t>
            </a:r>
            <a:r>
              <a:rPr lang="tr-TR" sz="2400" dirty="0" smtClean="0"/>
              <a:t>programlama dili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FP serisi PLC </a:t>
            </a:r>
            <a:r>
              <a:rPr lang="tr-TR" sz="2400" dirty="0" err="1" smtClean="0"/>
              <a:t>lerin</a:t>
            </a:r>
            <a:r>
              <a:rPr lang="tr-TR" sz="2400" dirty="0" smtClean="0"/>
              <a:t> tamamı için tek yazılım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Versi</a:t>
            </a:r>
            <a:r>
              <a:rPr lang="tr-TR" sz="2400" dirty="0" smtClean="0"/>
              <a:t>y</a:t>
            </a:r>
            <a:r>
              <a:rPr lang="en-US" sz="2400" dirty="0" smtClean="0"/>
              <a:t>on 7.14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520" y="513528"/>
            <a:ext cx="4711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Programlama Editörü</a:t>
            </a:r>
            <a:endParaRPr lang="en-SG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368</Words>
  <Application>Microsoft Office PowerPoint</Application>
  <PresentationFormat>Ekran Gösterisi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Kelvin Yeo</dc:creator>
  <cp:lastModifiedBy>İrfan Bıyık</cp:lastModifiedBy>
  <cp:revision>111</cp:revision>
  <dcterms:created xsi:type="dcterms:W3CDTF">2015-02-05T05:04:57Z</dcterms:created>
  <dcterms:modified xsi:type="dcterms:W3CDTF">2017-06-12T22:19:09Z</dcterms:modified>
</cp:coreProperties>
</file>