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56" r:id="rId3"/>
    <p:sldId id="265" r:id="rId4"/>
    <p:sldId id="267" r:id="rId5"/>
    <p:sldId id="258" r:id="rId6"/>
    <p:sldId id="263" r:id="rId7"/>
    <p:sldId id="268" r:id="rId8"/>
    <p:sldId id="269" r:id="rId9"/>
    <p:sldId id="260" r:id="rId10"/>
    <p:sldId id="261" r:id="rId11"/>
    <p:sldId id="271" r:id="rId12"/>
    <p:sldId id="272" r:id="rId13"/>
    <p:sldId id="274" r:id="rId14"/>
    <p:sldId id="275" r:id="rId15"/>
    <p:sldId id="259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88640"/>
            <a:ext cx="9180512" cy="63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8"/>
          <p:cNvSpPr>
            <a:spLocks noChangeArrowheads="1"/>
          </p:cNvSpPr>
          <p:nvPr userDrawn="1"/>
        </p:nvSpPr>
        <p:spPr bwMode="auto">
          <a:xfrm>
            <a:off x="0" y="6597650"/>
            <a:ext cx="2986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900">
                <a:latin typeface="PUD-Sansserif-M" pitchFamily="-64" charset="0"/>
              </a:rPr>
              <a:t>All Rights Reserved © Panasonic Corporation</a:t>
            </a: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0" y="6437313"/>
            <a:ext cx="9144000" cy="1301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2C58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endParaRPr lang="en-US"/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6610350"/>
            <a:ext cx="11223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600" l="0" r="100000">
                        <a14:foregroundMark x1="73410" y1="53600" x2="99847" y2="52800"/>
                        <a14:foregroundMark x1="73563" y1="52800" x2="70268" y2="1600"/>
                        <a14:foregroundMark x1="75172" y1="24800" x2="84138" y2="24800"/>
                        <a14:foregroundMark x1="88429" y1="41600" x2="90651" y2="40000"/>
                        <a14:foregroundMark x1="89502" y1="41600" x2="92031" y2="3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"/>
            <a:ext cx="9237663" cy="88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14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032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1039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5386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077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9744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1940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80214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814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741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8261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0C3F86-A4C1-40E4-9551-9C3DB139E986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D4EC8A-FBB4-4396-8158-82588BA0CB1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6822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5FCD-8F66-47BD-B7E5-F790B16164E9}" type="datetimeFigureOut">
              <a:rPr lang="en-SG" smtClean="0"/>
              <a:t>9/11/2016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27A7-D935-4AA6-A72C-B238F26BEF8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457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 userDrawn="1"/>
        </p:nvSpPr>
        <p:spPr bwMode="auto">
          <a:xfrm>
            <a:off x="0" y="533400"/>
            <a:ext cx="9144000" cy="0"/>
          </a:xfrm>
          <a:prstGeom prst="line">
            <a:avLst/>
          </a:prstGeom>
          <a:noFill/>
          <a:ln w="28575">
            <a:solidFill>
              <a:srgbClr val="0047B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3" descr="Panasonic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152400"/>
            <a:ext cx="1809750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15"/>
          <p:cNvSpPr>
            <a:spLocks noChangeShapeType="1"/>
          </p:cNvSpPr>
          <p:nvPr userDrawn="1"/>
        </p:nvSpPr>
        <p:spPr bwMode="auto">
          <a:xfrm>
            <a:off x="0" y="6500813"/>
            <a:ext cx="9144000" cy="0"/>
          </a:xfrm>
          <a:prstGeom prst="line">
            <a:avLst/>
          </a:prstGeom>
          <a:noFill/>
          <a:ln w="28575">
            <a:solidFill>
              <a:srgbClr val="0047B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ounded Rectangle 9"/>
          <p:cNvSpPr>
            <a:spLocks noChangeArrowheads="1"/>
          </p:cNvSpPr>
          <p:nvPr userDrawn="1"/>
        </p:nvSpPr>
        <p:spPr bwMode="auto">
          <a:xfrm>
            <a:off x="0" y="6535738"/>
            <a:ext cx="5772150" cy="296862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sz="1200">
                <a:solidFill>
                  <a:srgbClr val="7F7F7F"/>
                </a:solidFill>
                <a:ea typeface="ＭＳ Ｐゴシック" pitchFamily="34" charset="-128"/>
              </a:rPr>
              <a:t>Panasonic Industrial Devices Automation Controls Sales Asia Pacific  </a:t>
            </a:r>
            <a:endParaRPr kumimoji="1" lang="en-SG" sz="1200">
              <a:solidFill>
                <a:srgbClr val="7F7F7F"/>
              </a:solidFill>
              <a:ea typeface="ＭＳ Ｐゴシック" pitchFamily="34" charset="-128"/>
            </a:endParaRPr>
          </a:p>
        </p:txBody>
      </p:sp>
      <p:sp>
        <p:nvSpPr>
          <p:cNvPr id="11" name="Text Box 20"/>
          <p:cNvSpPr txBox="1">
            <a:spLocks noChangeArrowheads="1"/>
          </p:cNvSpPr>
          <p:nvPr userDrawn="1"/>
        </p:nvSpPr>
        <p:spPr bwMode="auto">
          <a:xfrm>
            <a:off x="76200" y="63500"/>
            <a:ext cx="117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ja-JP" sz="1200" dirty="0">
                <a:ea typeface="ＭＳ Ｐゴシック" pitchFamily="34" charset="-128"/>
              </a:rPr>
              <a:t>Programmable</a:t>
            </a:r>
          </a:p>
          <a:p>
            <a:pPr algn="r"/>
            <a:r>
              <a:rPr lang="en-US" altLang="ja-JP" sz="1200" dirty="0">
                <a:ea typeface="ＭＳ Ｐゴシック" pitchFamily="34" charset="-128"/>
              </a:rPr>
              <a:t>Controller</a:t>
            </a:r>
          </a:p>
        </p:txBody>
      </p:sp>
      <p:sp>
        <p:nvSpPr>
          <p:cNvPr id="12" name="Text Box 21"/>
          <p:cNvSpPr txBox="1">
            <a:spLocks noChangeArrowheads="1"/>
          </p:cNvSpPr>
          <p:nvPr userDrawn="1"/>
        </p:nvSpPr>
        <p:spPr bwMode="auto">
          <a:xfrm>
            <a:off x="1166812" y="-12700"/>
            <a:ext cx="282186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FF0000"/>
                </a:solidFill>
                <a:ea typeface="ＭＳ Ｐゴシック" pitchFamily="34" charset="-128"/>
              </a:rPr>
              <a:t>FP</a:t>
            </a:r>
            <a:r>
              <a:rPr lang="en-US" altLang="ja-JP" sz="3200" b="1" baseline="0" dirty="0" smtClean="0">
                <a:solidFill>
                  <a:srgbClr val="FF0000"/>
                </a:solidFill>
                <a:ea typeface="ＭＳ Ｐゴシック" pitchFamily="34" charset="-128"/>
              </a:rPr>
              <a:t> Series</a:t>
            </a:r>
            <a:endParaRPr lang="en-US" altLang="ja-JP" sz="3200" b="1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448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P%20XH.pptx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8.wdp"/><Relationship Id="rId4" Type="http://schemas.openxmlformats.org/officeDocument/2006/relationships/image" Target="../media/image15.png"/><Relationship Id="rId9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1043608" y="4221163"/>
            <a:ext cx="7158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ja-JP" dirty="0">
                <a:solidFill>
                  <a:schemeClr val="bg1"/>
                </a:solidFill>
                <a:ea typeface="ＭＳ Ｐゴシック" pitchFamily="34" charset="-128"/>
              </a:rPr>
              <a:t>Panasonic Industrial Devices Automation Controls Sales Asia Pacific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13828" y="2752725"/>
            <a:ext cx="77406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altLang="ja-JP" sz="4000" dirty="0" smtClean="0">
                <a:latin typeface="Arial" pitchFamily="34" charset="0"/>
                <a:cs typeface="Arial" pitchFamily="34" charset="0"/>
              </a:rPr>
              <a:t>FP-7 </a:t>
            </a:r>
            <a:r>
              <a:rPr lang="en-US" altLang="ja-JP" sz="4000" dirty="0">
                <a:latin typeface="Arial" pitchFamily="34" charset="0"/>
                <a:cs typeface="Arial" pitchFamily="34" charset="0"/>
              </a:rPr>
              <a:t>Programmable Controller </a:t>
            </a:r>
            <a:br>
              <a:rPr lang="en-US" altLang="ja-JP" sz="4000" dirty="0">
                <a:latin typeface="Arial" pitchFamily="34" charset="0"/>
                <a:cs typeface="Arial" pitchFamily="34" charset="0"/>
              </a:rPr>
            </a:b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Multi </a:t>
            </a:r>
            <a:r>
              <a:rPr lang="en-US" altLang="ja-JP" sz="2800" dirty="0" err="1" smtClean="0">
                <a:latin typeface="Arial" pitchFamily="34" charset="0"/>
                <a:cs typeface="Arial" pitchFamily="34" charset="0"/>
              </a:rPr>
              <a:t>Input/Output</a:t>
            </a:r>
            <a:r>
              <a:rPr lang="en-US" altLang="ja-JP" sz="2800" dirty="0" smtClean="0">
                <a:latin typeface="Arial" pitchFamily="34" charset="0"/>
                <a:cs typeface="Arial" pitchFamily="34" charset="0"/>
              </a:rPr>
              <a:t> unit</a:t>
            </a:r>
            <a:endParaRPr lang="ja-JP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104775"/>
            <a:ext cx="2257425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33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591" y="599607"/>
            <a:ext cx="6777167" cy="573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67" y="152160"/>
            <a:ext cx="1561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</a:t>
            </a:r>
            <a:endParaRPr lang="en-SG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299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42" y="674558"/>
            <a:ext cx="7537567" cy="47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67" y="152160"/>
            <a:ext cx="1973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(HSC)</a:t>
            </a:r>
            <a:endParaRPr lang="en-S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1"/>
          <p:cNvSpPr/>
          <p:nvPr/>
        </p:nvSpPr>
        <p:spPr>
          <a:xfrm>
            <a:off x="-1" y="5439394"/>
            <a:ext cx="9144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n-US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iggest </a:t>
            </a:r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difference between </a:t>
            </a:r>
            <a:r>
              <a:rPr lang="en-US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 I/O </a:t>
            </a:r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and High-Speed Counter Unit is </a:t>
            </a:r>
            <a:r>
              <a:rPr lang="en-US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input of HSC supports </a:t>
            </a:r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differential </a:t>
            </a:r>
            <a:r>
              <a:rPr lang="en-US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input</a:t>
            </a:r>
            <a:endParaRPr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such, 16 MHz measurement is possible with differential input.</a:t>
            </a:r>
            <a:endParaRPr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 measuring in the few hundred kilohertz range, the Multi Input/Output Unit can be used.</a:t>
            </a:r>
            <a:endParaRPr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Multi </a:t>
            </a:r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I/O Unit is a</a:t>
            </a:r>
            <a:r>
              <a:rPr lang="en-US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better option than HSC2T  when application requires more than just HSC</a:t>
            </a:r>
            <a:endParaRPr lang="en-US" altLang="ja-JP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n-US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(This is because </a:t>
            </a:r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unused counter channels </a:t>
            </a:r>
            <a:r>
              <a:rPr lang="en-US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MIO can be used as general-purpose I/</a:t>
            </a:r>
            <a:r>
              <a:rPr lang="en-US" alt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</a:t>
            </a:r>
            <a:r>
              <a:rPr lang="en-US" alt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alt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51" y="569626"/>
            <a:ext cx="7082960" cy="581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67" y="152160"/>
            <a:ext cx="1973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Positioning</a:t>
            </a:r>
            <a:endParaRPr lang="en-S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96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1" y="561034"/>
            <a:ext cx="7075358" cy="58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67" y="152160"/>
            <a:ext cx="19736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Pulse</a:t>
            </a:r>
            <a:endParaRPr lang="en-S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50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3" y="1066439"/>
            <a:ext cx="5501436" cy="323787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79" y="1066439"/>
            <a:ext cx="3384228" cy="1332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79" y="2573331"/>
            <a:ext cx="3386490" cy="173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2677" y="287070"/>
            <a:ext cx="337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Examples</a:t>
            </a:r>
            <a:endParaRPr lang="en-SG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07" y="5191365"/>
            <a:ext cx="691657" cy="68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角丸四角形吹き出し 10"/>
          <p:cNvSpPr/>
          <p:nvPr/>
        </p:nvSpPr>
        <p:spPr bwMode="auto">
          <a:xfrm>
            <a:off x="1371646" y="4892075"/>
            <a:ext cx="4309626" cy="1448763"/>
          </a:xfrm>
          <a:prstGeom prst="wedgeRoundRectCallout">
            <a:avLst>
              <a:gd name="adj1" fmla="val 69900"/>
              <a:gd name="adj2" fmla="val 2938"/>
              <a:gd name="adj3" fmla="val 16667"/>
            </a:avLst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triangle" w="lg" len="med"/>
            <a:tailEnd type="triangle" w="lg" len="med"/>
          </a:ln>
          <a:effectLst/>
          <a:extLst/>
        </p:spPr>
        <p:txBody>
          <a:bodyPr vert="horz" wrap="square" lIns="36000" tIns="36000" rIns="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ja-JP" sz="1600" dirty="0" smtClean="0">
                <a:latin typeface="Arial" pitchFamily="34" charset="0"/>
                <a:cs typeface="Arial" pitchFamily="34" charset="0"/>
              </a:rPr>
              <a:t>Feature packed unit with easy interface to :-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Measuring instrument and/or equipment tester with 5V output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Motor/inverter 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control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  <a:p>
            <a:pPr marL="90488" indent="-90488">
              <a:buFont typeface="Arial" pitchFamily="34" charset="0"/>
              <a:buChar char="•"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Dedicated </a:t>
            </a:r>
            <a:r>
              <a:rPr lang="en-US" altLang="en-US" sz="1600" dirty="0">
                <a:latin typeface="Arial" pitchFamily="34" charset="0"/>
                <a:cs typeface="Arial" pitchFamily="34" charset="0"/>
              </a:rPr>
              <a:t>board 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peripherals</a:t>
            </a:r>
            <a:endParaRPr lang="en-US" altLang="ja-JP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3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 action="ppaction://hlinkpres?slideindex=1&amp;slidetitle="/>
          </p:cNvPr>
          <p:cNvSpPr txBox="1"/>
          <p:nvPr/>
        </p:nvSpPr>
        <p:spPr>
          <a:xfrm>
            <a:off x="2822028" y="2486815"/>
            <a:ext cx="295465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Next…</a:t>
            </a:r>
          </a:p>
          <a:p>
            <a:r>
              <a:rPr lang="en-US" sz="4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FP-XH</a:t>
            </a:r>
            <a:endParaRPr lang="en-SG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55" y="598123"/>
            <a:ext cx="7286625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67" y="152160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</a:t>
            </a:r>
            <a:endParaRPr lang="en-SG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236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48" y="223370"/>
            <a:ext cx="9305559" cy="62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600" l="0" r="100000">
                        <a14:foregroundMark x1="73410" y1="53600" x2="99847" y2="52800"/>
                        <a14:foregroundMark x1="73563" y1="52800" x2="70268" y2="1600"/>
                        <a14:foregroundMark x1="75172" y1="24800" x2="84138" y2="24800"/>
                        <a14:foregroundMark x1="88429" y1="41600" x2="90651" y2="40000"/>
                        <a14:foregroundMark x1="89502" y1="41600" x2="92031" y2="36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1"/>
            <a:ext cx="9237663" cy="884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0" y="6597650"/>
            <a:ext cx="29860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ja-JP" sz="900">
                <a:latin typeface="PUD-Sansserif-M" pitchFamily="-64" charset="0"/>
              </a:rPr>
              <a:t>All Rights Reserved © Panasonic Corporation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0" y="6437313"/>
            <a:ext cx="9144000" cy="130175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2C58D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anchor="ctr">
            <a:spAutoFit/>
          </a:bodyPr>
          <a:lstStyle/>
          <a:p>
            <a:endParaRPr lang="en-US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738" y="6610350"/>
            <a:ext cx="1122362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" y="175515"/>
            <a:ext cx="146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Features</a:t>
            </a:r>
            <a:endParaRPr lang="en-SG" sz="2800" b="1" u="sng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2"/>
          <p:cNvSpPr txBox="1"/>
          <p:nvPr/>
        </p:nvSpPr>
        <p:spPr>
          <a:xfrm>
            <a:off x="2710257" y="230879"/>
            <a:ext cx="379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400" b="1" dirty="0" smtClean="0">
                <a:solidFill>
                  <a:schemeClr val="bg1"/>
                </a:solidFill>
                <a:latin typeface="+mj-lt"/>
              </a:rPr>
              <a:t>Performs </a:t>
            </a:r>
            <a:r>
              <a:rPr lang="en-US" altLang="en-US" sz="2400" b="1" dirty="0">
                <a:solidFill>
                  <a:schemeClr val="bg1"/>
                </a:solidFill>
                <a:latin typeface="+mj-lt"/>
              </a:rPr>
              <a:t>multiple functions with a single </a:t>
            </a:r>
            <a:r>
              <a:rPr lang="en-US" altLang="en-US" sz="2400" b="1" dirty="0" smtClean="0">
                <a:solidFill>
                  <a:schemeClr val="bg1"/>
                </a:solidFill>
                <a:latin typeface="+mj-lt"/>
              </a:rPr>
              <a:t>unit</a:t>
            </a:r>
            <a:endParaRPr kumimoji="1" lang="en-US" altLang="en-US" sz="2400" b="1" dirty="0">
              <a:solidFill>
                <a:schemeClr val="bg1"/>
              </a:solidFill>
              <a:latin typeface="+mj-lt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63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98" b="100000" l="0" r="99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247650"/>
            <a:ext cx="67913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60" b="98854" l="417" r="988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6" y="3116002"/>
            <a:ext cx="684847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8" y="247650"/>
            <a:ext cx="1935270" cy="29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920" y="3429000"/>
            <a:ext cx="1975327" cy="299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54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804248" y="692696"/>
            <a:ext cx="2239324" cy="5688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Rectangle 29"/>
          <p:cNvSpPr/>
          <p:nvPr/>
        </p:nvSpPr>
        <p:spPr>
          <a:xfrm>
            <a:off x="144016" y="764704"/>
            <a:ext cx="2239324" cy="5560879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" name="TextBox 1"/>
          <p:cNvSpPr txBox="1"/>
          <p:nvPr/>
        </p:nvSpPr>
        <p:spPr>
          <a:xfrm>
            <a:off x="302677" y="197130"/>
            <a:ext cx="5182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AFP7MXY32DWD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(Standard type)</a:t>
            </a:r>
            <a:endParaRPr lang="en-S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79512" y="764704"/>
            <a:ext cx="2118745" cy="1192198"/>
            <a:chOff x="35496" y="764704"/>
            <a:chExt cx="2118745" cy="1192198"/>
          </a:xfrm>
        </p:grpSpPr>
        <p:sp>
          <p:nvSpPr>
            <p:cNvPr id="3" name="TextBox 2"/>
            <p:cNvSpPr txBox="1"/>
            <p:nvPr/>
          </p:nvSpPr>
          <p:spPr>
            <a:xfrm>
              <a:off x="35496" y="764704"/>
              <a:ext cx="18861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FF00"/>
                  </a:solidFill>
                </a:rPr>
                <a:t>16 digital inputs</a:t>
              </a:r>
              <a:endParaRPr lang="en-SG" sz="2000" b="1" u="sng" dirty="0">
                <a:solidFill>
                  <a:srgbClr val="FFFF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9135" y="1033572"/>
              <a:ext cx="20251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chemeClr val="bg1"/>
                  </a:solidFill>
                </a:rPr>
                <a:t>Normal </a:t>
              </a:r>
              <a:r>
                <a:rPr lang="en-US" b="1" dirty="0" err="1" smtClean="0">
                  <a:solidFill>
                    <a:schemeClr val="bg1"/>
                  </a:solidFill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</a:rPr>
                <a:t>/p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chemeClr val="bg1"/>
                  </a:solidFill>
                </a:rPr>
                <a:t>Hi Speed Counter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chemeClr val="bg1"/>
                  </a:solidFill>
                </a:rPr>
                <a:t>Interrupt </a:t>
              </a:r>
              <a:r>
                <a:rPr lang="en-US" b="1" dirty="0" err="1" smtClean="0">
                  <a:solidFill>
                    <a:schemeClr val="bg1"/>
                  </a:solidFill>
                </a:rPr>
                <a:t>i</a:t>
              </a:r>
              <a:r>
                <a:rPr lang="en-US" b="1" dirty="0" smtClean="0">
                  <a:solidFill>
                    <a:schemeClr val="bg1"/>
                  </a:solidFill>
                </a:rPr>
                <a:t>/p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79512" y="1945869"/>
            <a:ext cx="2143963" cy="1743331"/>
            <a:chOff x="35496" y="1945869"/>
            <a:chExt cx="2143963" cy="1743331"/>
          </a:xfrm>
        </p:grpSpPr>
        <p:sp>
          <p:nvSpPr>
            <p:cNvPr id="7" name="TextBox 6"/>
            <p:cNvSpPr txBox="1"/>
            <p:nvPr/>
          </p:nvSpPr>
          <p:spPr>
            <a:xfrm>
              <a:off x="35496" y="1945869"/>
              <a:ext cx="817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FF00"/>
                  </a:solidFill>
                </a:rPr>
                <a:t>Signal</a:t>
              </a:r>
              <a:endParaRPr lang="en-SG" sz="2000" b="1" u="sng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9135" y="2211872"/>
              <a:ext cx="20503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chemeClr val="bg1"/>
                  </a:solidFill>
                </a:rPr>
                <a:t>Sink or source    (4 to 1 common)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chemeClr val="bg1"/>
                  </a:solidFill>
                </a:rPr>
                <a:t>5/12/24 </a:t>
              </a:r>
              <a:r>
                <a:rPr lang="en-US" b="1" dirty="0" err="1" smtClean="0">
                  <a:solidFill>
                    <a:schemeClr val="bg1"/>
                  </a:solidFill>
                </a:rPr>
                <a:t>Vdc</a:t>
              </a:r>
              <a:endParaRPr lang="en-US" b="1" dirty="0" smtClean="0">
                <a:solidFill>
                  <a:schemeClr val="bg1"/>
                </a:solidFill>
              </a:endParaRPr>
            </a:p>
            <a:p>
              <a:pPr marL="179388" indent="-179388">
                <a:buFontTx/>
                <a:buChar char="-"/>
              </a:pPr>
              <a:r>
                <a:rPr lang="en-US" b="1" dirty="0">
                  <a:solidFill>
                    <a:schemeClr val="bg1"/>
                  </a:solidFill>
                </a:rPr>
                <a:t>T</a:t>
              </a:r>
              <a:r>
                <a:rPr lang="en-US" b="1" dirty="0" smtClean="0">
                  <a:solidFill>
                    <a:schemeClr val="bg1"/>
                  </a:solidFill>
                </a:rPr>
                <a:t>ime filter configurable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79512" y="3674061"/>
            <a:ext cx="2160240" cy="1488361"/>
            <a:chOff x="35496" y="3674061"/>
            <a:chExt cx="2160240" cy="1488361"/>
          </a:xfrm>
        </p:grpSpPr>
        <p:sp>
          <p:nvSpPr>
            <p:cNvPr id="9" name="TextBox 8"/>
            <p:cNvSpPr txBox="1"/>
            <p:nvPr/>
          </p:nvSpPr>
          <p:spPr>
            <a:xfrm>
              <a:off x="35496" y="3674061"/>
              <a:ext cx="20354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FF00"/>
                  </a:solidFill>
                </a:rPr>
                <a:t>Hi Speed Counter</a:t>
              </a:r>
              <a:endParaRPr lang="en-SG" sz="2000" b="1" u="sng" dirty="0">
                <a:solidFill>
                  <a:srgbClr val="FFFF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29134" y="3962093"/>
              <a:ext cx="20666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/>
              <a:r>
                <a:rPr lang="en-US" b="1" dirty="0" smtClean="0">
                  <a:solidFill>
                    <a:schemeClr val="bg1"/>
                  </a:solidFill>
                </a:rPr>
                <a:t>-	4 channels</a:t>
              </a:r>
            </a:p>
            <a:p>
              <a:pPr marL="179388" indent="-179388"/>
              <a:r>
                <a:rPr lang="en-US" b="1" dirty="0" smtClean="0">
                  <a:solidFill>
                    <a:schemeClr val="bg1"/>
                  </a:solidFill>
                </a:rPr>
                <a:t>-	3 modes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chemeClr val="bg1"/>
                  </a:solidFill>
                </a:rPr>
                <a:t>500kHz, 5Vdc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chemeClr val="bg1"/>
                  </a:solidFill>
                </a:rPr>
                <a:t>250kHz, 12-24V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9512" y="5114221"/>
            <a:ext cx="2901170" cy="1211362"/>
            <a:chOff x="35496" y="5114221"/>
            <a:chExt cx="2901170" cy="1211362"/>
          </a:xfrm>
        </p:grpSpPr>
        <p:sp>
          <p:nvSpPr>
            <p:cNvPr id="11" name="TextBox 10"/>
            <p:cNvSpPr txBox="1"/>
            <p:nvPr/>
          </p:nvSpPr>
          <p:spPr>
            <a:xfrm>
              <a:off x="35496" y="5114221"/>
              <a:ext cx="114954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FF00"/>
                  </a:solidFill>
                </a:rPr>
                <a:t>Interrupt</a:t>
              </a:r>
              <a:endParaRPr lang="en-SG" sz="2000" b="1" u="sng" dirty="0">
                <a:solidFill>
                  <a:srgbClr val="FFFF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134" y="5402253"/>
              <a:ext cx="280753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/>
              <a:r>
                <a:rPr lang="en-US" b="1" dirty="0" smtClean="0">
                  <a:solidFill>
                    <a:schemeClr val="bg1"/>
                  </a:solidFill>
                </a:rPr>
                <a:t>-	8 points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chemeClr val="bg1"/>
                  </a:solidFill>
                </a:rPr>
                <a:t>External signal or comparison match 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76256" y="692696"/>
            <a:ext cx="2049664" cy="1469197"/>
            <a:chOff x="7092280" y="764704"/>
            <a:chExt cx="2049664" cy="1469197"/>
          </a:xfrm>
        </p:grpSpPr>
        <p:sp>
          <p:nvSpPr>
            <p:cNvPr id="5" name="TextBox 4"/>
            <p:cNvSpPr txBox="1"/>
            <p:nvPr/>
          </p:nvSpPr>
          <p:spPr>
            <a:xfrm>
              <a:off x="7092280" y="764704"/>
              <a:ext cx="20496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9900"/>
                  </a:solidFill>
                </a:rPr>
                <a:t>16 digital outputs</a:t>
              </a:r>
              <a:endParaRPr lang="en-SG" sz="2000" b="1" u="sng" dirty="0">
                <a:solidFill>
                  <a:srgbClr val="FF99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64288" y="1033572"/>
              <a:ext cx="151227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Normal </a:t>
              </a:r>
              <a:r>
                <a:rPr lang="en-US" b="1" dirty="0">
                  <a:solidFill>
                    <a:srgbClr val="FF9900"/>
                  </a:solidFill>
                </a:rPr>
                <a:t>o</a:t>
              </a:r>
              <a:r>
                <a:rPr lang="en-US" b="1" dirty="0" smtClean="0">
                  <a:solidFill>
                    <a:srgbClr val="FF9900"/>
                  </a:solidFill>
                </a:rPr>
                <a:t>/p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Pulse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PWM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Comparison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76256" y="2095651"/>
            <a:ext cx="2051720" cy="1189333"/>
            <a:chOff x="7092280" y="2167659"/>
            <a:chExt cx="2051720" cy="1189333"/>
          </a:xfrm>
        </p:grpSpPr>
        <p:sp>
          <p:nvSpPr>
            <p:cNvPr id="14" name="TextBox 13"/>
            <p:cNvSpPr txBox="1"/>
            <p:nvPr/>
          </p:nvSpPr>
          <p:spPr>
            <a:xfrm>
              <a:off x="7092280" y="2167659"/>
              <a:ext cx="8178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9900"/>
                  </a:solidFill>
                </a:rPr>
                <a:t>Signal</a:t>
              </a:r>
              <a:endParaRPr lang="en-SG" sz="2000" b="1" u="sng" dirty="0">
                <a:solidFill>
                  <a:srgbClr val="FF99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64288" y="2433662"/>
              <a:ext cx="19797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sink, source, push-pull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5-24 </a:t>
              </a:r>
              <a:r>
                <a:rPr lang="en-US" b="1" dirty="0" err="1" smtClean="0">
                  <a:solidFill>
                    <a:srgbClr val="FF9900"/>
                  </a:solidFill>
                </a:rPr>
                <a:t>Vdc</a:t>
              </a:r>
              <a:endParaRPr lang="en-US" b="1" dirty="0" smtClean="0">
                <a:solidFill>
                  <a:srgbClr val="FF99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876256" y="3197837"/>
            <a:ext cx="2267744" cy="1743331"/>
            <a:chOff x="7092280" y="3269845"/>
            <a:chExt cx="2267744" cy="1743331"/>
          </a:xfrm>
        </p:grpSpPr>
        <p:sp>
          <p:nvSpPr>
            <p:cNvPr id="16" name="TextBox 15"/>
            <p:cNvSpPr txBox="1"/>
            <p:nvPr/>
          </p:nvSpPr>
          <p:spPr>
            <a:xfrm>
              <a:off x="7092280" y="3269845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9900"/>
                  </a:solidFill>
                </a:rPr>
                <a:t>Pulse</a:t>
              </a:r>
              <a:endParaRPr lang="en-SG" sz="2000" b="1" u="sng" dirty="0">
                <a:solidFill>
                  <a:srgbClr val="FF99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4287" y="3535848"/>
              <a:ext cx="219573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4 channels*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500kHz (50% Duty)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3 modes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Jog (w/o or c/w target)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876256" y="4892930"/>
            <a:ext cx="2051720" cy="912334"/>
            <a:chOff x="7092280" y="4964938"/>
            <a:chExt cx="2051720" cy="912334"/>
          </a:xfrm>
        </p:grpSpPr>
        <p:sp>
          <p:nvSpPr>
            <p:cNvPr id="18" name="TextBox 17"/>
            <p:cNvSpPr txBox="1"/>
            <p:nvPr/>
          </p:nvSpPr>
          <p:spPr>
            <a:xfrm>
              <a:off x="7092280" y="4964938"/>
              <a:ext cx="7777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9900"/>
                  </a:solidFill>
                </a:rPr>
                <a:t>PWM</a:t>
              </a:r>
              <a:endParaRPr lang="en-SG" sz="2000" b="1" u="sng" dirty="0">
                <a:solidFill>
                  <a:srgbClr val="FF99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164288" y="5230941"/>
              <a:ext cx="19797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4 channels</a:t>
              </a:r>
            </a:p>
            <a:p>
              <a:pPr marL="179388" indent="-179388">
                <a:buFontTx/>
                <a:buChar char="-"/>
              </a:pPr>
              <a:r>
                <a:rPr lang="en-US" b="1" dirty="0" smtClean="0">
                  <a:solidFill>
                    <a:srgbClr val="FF9900"/>
                  </a:solidFill>
                </a:rPr>
                <a:t>100kHz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76256" y="5745993"/>
            <a:ext cx="2051720" cy="635335"/>
            <a:chOff x="7092280" y="5818001"/>
            <a:chExt cx="2051720" cy="635335"/>
          </a:xfrm>
        </p:grpSpPr>
        <p:sp>
          <p:nvSpPr>
            <p:cNvPr id="20" name="TextBox 19"/>
            <p:cNvSpPr txBox="1"/>
            <p:nvPr/>
          </p:nvSpPr>
          <p:spPr>
            <a:xfrm>
              <a:off x="7092280" y="5818001"/>
              <a:ext cx="14638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FF9900"/>
                  </a:solidFill>
                </a:rPr>
                <a:t>Comparison</a:t>
              </a:r>
              <a:endParaRPr lang="en-SG" sz="2000" b="1" u="sng" dirty="0">
                <a:solidFill>
                  <a:srgbClr val="FF99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4288" y="6084004"/>
              <a:ext cx="1979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9388" indent="-179388">
                <a:buFontTx/>
                <a:buChar char="-"/>
              </a:pPr>
              <a:r>
                <a:rPr lang="en-US" b="1" dirty="0">
                  <a:solidFill>
                    <a:srgbClr val="FF9900"/>
                  </a:solidFill>
                </a:rPr>
                <a:t>8</a:t>
              </a:r>
              <a:r>
                <a:rPr lang="en-US" b="1" dirty="0" smtClean="0">
                  <a:solidFill>
                    <a:srgbClr val="FF9900"/>
                  </a:solidFill>
                </a:rPr>
                <a:t> points</a:t>
              </a:r>
            </a:p>
          </p:txBody>
        </p:sp>
      </p:grpSp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783" y="2296466"/>
            <a:ext cx="3983889" cy="401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348" y="770865"/>
            <a:ext cx="4185300" cy="148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65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9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325" y="587893"/>
            <a:ext cx="2193675" cy="339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2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53" y="3140906"/>
            <a:ext cx="2239080" cy="339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15" b="99385" l="0" r="990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50" y="1423979"/>
            <a:ext cx="69913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" y="400365"/>
            <a:ext cx="69409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 between Standard and Positioning</a:t>
            </a:r>
            <a:endParaRPr lang="en-SG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42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773645"/>
              </p:ext>
            </p:extLst>
          </p:nvPr>
        </p:nvGraphicFramePr>
        <p:xfrm>
          <a:off x="221980" y="1076832"/>
          <a:ext cx="867050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5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162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67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266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2667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76690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B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O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</a:t>
                      </a:r>
                    </a:p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</a:t>
                      </a:r>
                      <a:endParaRPr kumimoji="1" lang="en-US" altLang="en-US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 series’</a:t>
                      </a:r>
                      <a:endParaRPr kumimoji="1" lang="en-US" altLang="ja-JP" b="1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  <a:p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12V encoder outputs requires additional</a:t>
                      </a:r>
                      <a:r>
                        <a:rPr kumimoji="1" lang="en-US" altLang="ja-JP" b="1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 controllers</a:t>
                      </a:r>
                      <a:endParaRPr kumimoji="1" lang="en-US" altLang="en-US" b="1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96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A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F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T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E</a:t>
                      </a:r>
                    </a:p>
                    <a:p>
                      <a:pPr algn="ctr"/>
                      <a:r>
                        <a:rPr kumimoji="1" lang="en-US" altLang="ja-JP" b="1" dirty="0" smtClean="0">
                          <a:solidFill>
                            <a:sysClr val="windowText" lastClr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R</a:t>
                      </a:r>
                      <a:endParaRPr kumimoji="1" lang="en-US" altLang="en-US" b="1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Since the Multi I/O Unit can accept</a:t>
                      </a:r>
                      <a:r>
                        <a:rPr kumimoji="1" lang="en-US" altLang="ja-JP" sz="1800" b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12V signal</a:t>
                      </a:r>
                      <a:r>
                        <a:rPr kumimoji="1" lang="en-US" altLang="ja-JP" sz="1800" b="1" baseline="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from 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encoder outputs</a:t>
                      </a:r>
                      <a:r>
                        <a:rPr kumimoji="1" lang="en-US" altLang="en-US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, c</a:t>
                      </a:r>
                      <a:r>
                        <a:rPr kumimoji="1" lang="en-US" altLang="ja-JP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ontrollers</a:t>
                      </a:r>
                      <a:r>
                        <a:rPr kumimoji="1" lang="en-US" altLang="en-US" sz="18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 is not necessary</a:t>
                      </a:r>
                      <a:endParaRPr kumimoji="1" lang="en-US" altLang="en-US" sz="18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2944261" y="1868918"/>
            <a:ext cx="2203803" cy="1143897"/>
            <a:chOff x="2764735" y="1988838"/>
            <a:chExt cx="2635851" cy="1368154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21" b="96914" l="2326" r="97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4735" y="1988838"/>
              <a:ext cx="1987779" cy="93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21" b="96914" l="2326" r="97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0759" y="2132854"/>
              <a:ext cx="1987779" cy="93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21" b="96914" l="2326" r="97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6783" y="2276870"/>
              <a:ext cx="1987779" cy="93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321" b="96914" l="2326" r="979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2807" y="2420887"/>
              <a:ext cx="1987779" cy="936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テキスト ボックス 7"/>
          <p:cNvSpPr txBox="1"/>
          <p:nvPr/>
        </p:nvSpPr>
        <p:spPr>
          <a:xfrm>
            <a:off x="899592" y="1004824"/>
            <a:ext cx="166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12V</a:t>
            </a:r>
          </a:p>
          <a:p>
            <a:r>
              <a:rPr lang="en-US" altLang="en-US" b="1" dirty="0" smtClean="0">
                <a:latin typeface="+mj-lt"/>
              </a:rPr>
              <a:t>Encoder output</a:t>
            </a:r>
            <a:endParaRPr kumimoji="1" lang="en-US" altLang="en-US" b="1" dirty="0">
              <a:latin typeface="+mj-lt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121586" y="1017598"/>
            <a:ext cx="18268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24V</a:t>
            </a:r>
          </a:p>
          <a:p>
            <a:r>
              <a:rPr lang="en-US" altLang="en-US" b="1" dirty="0">
                <a:latin typeface="+mj-lt"/>
              </a:rPr>
              <a:t>Transistor output</a:t>
            </a:r>
            <a:endParaRPr lang="en-US" altLang="ja-JP" b="1" dirty="0" smtClean="0">
              <a:latin typeface="+mj-lt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600" y="3885144"/>
            <a:ext cx="1666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  <a:latin typeface="+mj-lt"/>
              </a:rPr>
              <a:t>12V</a:t>
            </a:r>
          </a:p>
          <a:p>
            <a:r>
              <a:rPr lang="en-US" altLang="en-US" b="1" dirty="0" smtClean="0">
                <a:latin typeface="+mj-lt"/>
              </a:rPr>
              <a:t>Encoder output</a:t>
            </a:r>
            <a:endParaRPr kumimoji="1" lang="en-US" altLang="en-US" b="1" dirty="0">
              <a:latin typeface="+mj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33" y1="65325" x2="17241" y2="92781"/>
                        <a14:foregroundMark x1="2340" y1="13254" x2="17241" y2="13964"/>
                        <a14:foregroundMark x1="2340" y1="10533" x2="33128" y2="1183"/>
                        <a14:foregroundMark x1="33498" y1="1420" x2="96429" y2="3077"/>
                        <a14:foregroundMark x1="5788" y1="10178" x2="65394" y2="1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65" y="4948758"/>
            <a:ext cx="1192191" cy="12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833" y1="65325" x2="17241" y2="92781"/>
                        <a14:foregroundMark x1="2340" y1="13254" x2="17241" y2="13964"/>
                        <a14:foregroundMark x1="2340" y1="10533" x2="33128" y2="1183"/>
                        <a14:foregroundMark x1="33498" y1="1420" x2="96429" y2="3077"/>
                        <a14:foregroundMark x1="5788" y1="10178" x2="65394" y2="12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65" y="1996430"/>
            <a:ext cx="1192191" cy="124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5612049" y="1364864"/>
            <a:ext cx="116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latin typeface="+mj-lt"/>
              </a:rPr>
              <a:t>Digital I/O</a:t>
            </a:r>
            <a:endParaRPr kumimoji="1" lang="en-US" altLang="en-US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724128" y="4235892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b="1" dirty="0" smtClean="0">
                <a:latin typeface="+mj-lt"/>
              </a:rPr>
              <a:t>Multi I/O</a:t>
            </a:r>
            <a:endParaRPr kumimoji="1" lang="en-US" altLang="en-US" b="1" dirty="0">
              <a:latin typeface="+mj-lt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944262" y="4605224"/>
            <a:ext cx="1915770" cy="1584176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73" y="4758745"/>
            <a:ext cx="2270800" cy="117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2963473" y="2949040"/>
            <a:ext cx="204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TR-C21R-S</a:t>
            </a:r>
          </a:p>
        </p:txBody>
      </p:sp>
      <p:sp>
        <p:nvSpPr>
          <p:cNvPr id="18" name="右矢印 17"/>
          <p:cNvSpPr/>
          <p:nvPr/>
        </p:nvSpPr>
        <p:spPr>
          <a:xfrm>
            <a:off x="2411760" y="2228960"/>
            <a:ext cx="803194" cy="720080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19" name="右矢印 18"/>
          <p:cNvSpPr/>
          <p:nvPr/>
        </p:nvSpPr>
        <p:spPr>
          <a:xfrm>
            <a:off x="4716016" y="2228960"/>
            <a:ext cx="803194" cy="720080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20" name="右矢印 19"/>
          <p:cNvSpPr/>
          <p:nvPr/>
        </p:nvSpPr>
        <p:spPr>
          <a:xfrm>
            <a:off x="2217486" y="4965264"/>
            <a:ext cx="3448796" cy="720080"/>
          </a:xfrm>
          <a:prstGeom prst="rightArrow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193074" y="5124270"/>
            <a:ext cx="3480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j-lt"/>
              </a:rPr>
              <a:t>Encoder output connected directly</a:t>
            </a:r>
            <a:endParaRPr lang="en-US" altLang="ja-JP" b="1" dirty="0">
              <a:latin typeface="+mj-lt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843808" y="4029160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FF0000"/>
                </a:solidFill>
                <a:latin typeface="+mj-lt"/>
              </a:rPr>
              <a:t>Cost saving</a:t>
            </a:r>
            <a:endParaRPr lang="en-US" altLang="ja-JP" sz="2800" b="1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3923928" y="3741128"/>
            <a:ext cx="0" cy="34160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899592" y="1701775"/>
            <a:ext cx="2040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+mj-lt"/>
              </a:rPr>
              <a:t>TR Series</a:t>
            </a:r>
            <a:endParaRPr lang="en-US" altLang="ja-JP" b="1" dirty="0" smtClean="0">
              <a:latin typeface="+mj-lt"/>
            </a:endParaRPr>
          </a:p>
        </p:txBody>
      </p:sp>
      <p:sp>
        <p:nvSpPr>
          <p:cNvPr id="25" name="Text Box 645"/>
          <p:cNvSpPr txBox="1">
            <a:spLocks noChangeArrowheads="1"/>
          </p:cNvSpPr>
          <p:nvPr/>
        </p:nvSpPr>
        <p:spPr bwMode="auto">
          <a:xfrm>
            <a:off x="199699" y="635492"/>
            <a:ext cx="87647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1279525" eaLnBrk="0" hangingPunct="0">
              <a:defRPr kumimoji="1" sz="9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1pPr>
            <a:lvl2pPr marL="742950" indent="-285750" defTabSz="1279525" eaLnBrk="0" hangingPunct="0">
              <a:defRPr kumimoji="1" sz="9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marL="1143000" indent="-228600" defTabSz="1279525" eaLnBrk="0" hangingPunct="0">
              <a:defRPr kumimoji="1" sz="9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marL="1600200" indent="-228600" defTabSz="1279525" eaLnBrk="0" hangingPunct="0">
              <a:defRPr kumimoji="1" sz="9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marL="2057400" indent="-228600" defTabSz="1279525" eaLnBrk="0" hangingPunct="0">
              <a:defRPr kumimoji="1" sz="9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2514600" indent="-228600" algn="ctr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2971800" indent="-228600" algn="ctr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3429000" indent="-228600" algn="ctr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3886200" indent="-228600" algn="ctr" defTabSz="1279525" eaLnBrk="0" fontAlgn="base" hangingPunct="0">
              <a:spcBef>
                <a:spcPct val="0"/>
              </a:spcBef>
              <a:spcAft>
                <a:spcPct val="0"/>
              </a:spcAft>
              <a:defRPr kumimoji="1" sz="900">
                <a:solidFill>
                  <a:schemeClr val="tx1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Accepts 5 to 24 V input. Lower cost without the need for controllers (converters)</a:t>
            </a:r>
          </a:p>
        </p:txBody>
      </p:sp>
      <p:sp>
        <p:nvSpPr>
          <p:cNvPr id="26" name="平行四辺形 26"/>
          <p:cNvSpPr/>
          <p:nvPr/>
        </p:nvSpPr>
        <p:spPr>
          <a:xfrm>
            <a:off x="899592" y="3433279"/>
            <a:ext cx="1008112" cy="304183"/>
          </a:xfrm>
          <a:prstGeom prst="parallelogram">
            <a:avLst>
              <a:gd name="adj" fmla="val 104572"/>
            </a:avLst>
          </a:prstGeom>
          <a:gradFill>
            <a:gsLst>
              <a:gs pos="0">
                <a:schemeClr val="accent1"/>
              </a:gs>
              <a:gs pos="50000">
                <a:schemeClr val="bg1">
                  <a:lumMod val="9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j-lt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8" b="96683" l="3670" r="95413">
                        <a14:foregroundMark x1="44037" y1="14925" x2="45872" y2="19403"/>
                        <a14:foregroundMark x1="66972" y1="3814" x2="66972" y2="6799"/>
                        <a14:foregroundMark x1="51376" y1="63350" x2="44037" y2="94362"/>
                        <a14:foregroundMark x1="33028" y1="61526" x2="39450" y2="73134"/>
                        <a14:foregroundMark x1="35780" y1="71973" x2="32110" y2="67164"/>
                        <a14:foregroundMark x1="38532" y1="14428" x2="50459" y2="14096"/>
                        <a14:backgroundMark x1="56881" y1="14925" x2="55963" y2="16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70805"/>
            <a:ext cx="283856" cy="157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8" b="96683" l="3670" r="95413">
                        <a14:foregroundMark x1="44037" y1="14925" x2="45872" y2="19403"/>
                        <a14:foregroundMark x1="66972" y1="3814" x2="66972" y2="6799"/>
                        <a14:foregroundMark x1="51376" y1="63350" x2="44037" y2="94362"/>
                        <a14:foregroundMark x1="33028" y1="61526" x2="39450" y2="73134"/>
                        <a14:foregroundMark x1="35780" y1="71973" x2="32110" y2="67164"/>
                        <a14:foregroundMark x1="38532" y1="14428" x2="50459" y2="14096"/>
                        <a14:backgroundMark x1="56881" y1="14925" x2="55963" y2="16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54781"/>
            <a:ext cx="283856" cy="157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8" b="96683" l="3670" r="95413">
                        <a14:foregroundMark x1="44037" y1="14925" x2="45872" y2="19403"/>
                        <a14:foregroundMark x1="66972" y1="3814" x2="66972" y2="6799"/>
                        <a14:foregroundMark x1="51376" y1="63350" x2="44037" y2="94362"/>
                        <a14:foregroundMark x1="33028" y1="61526" x2="39450" y2="73134"/>
                        <a14:foregroundMark x1="35780" y1="71973" x2="32110" y2="67164"/>
                        <a14:foregroundMark x1="38532" y1="14428" x2="50459" y2="14096"/>
                        <a14:backgroundMark x1="56881" y1="14925" x2="55963" y2="16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856" y="1954781"/>
            <a:ext cx="283856" cy="157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8" b="96683" l="3670" r="95413">
                        <a14:foregroundMark x1="44037" y1="14925" x2="45872" y2="19403"/>
                        <a14:foregroundMark x1="66972" y1="3814" x2="66972" y2="6799"/>
                        <a14:foregroundMark x1="51376" y1="63350" x2="44037" y2="94362"/>
                        <a14:foregroundMark x1="33028" y1="61526" x2="39450" y2="73134"/>
                        <a14:foregroundMark x1="35780" y1="71973" x2="32110" y2="67164"/>
                        <a14:foregroundMark x1="38532" y1="14428" x2="50459" y2="14096"/>
                        <a14:backgroundMark x1="56881" y1="14925" x2="55963" y2="16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70805"/>
            <a:ext cx="283856" cy="157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グループ化 31"/>
          <p:cNvGrpSpPr/>
          <p:nvPr/>
        </p:nvGrpSpPr>
        <p:grpSpPr>
          <a:xfrm>
            <a:off x="1041520" y="4502211"/>
            <a:ext cx="1080120" cy="1786347"/>
            <a:chOff x="1051992" y="2227101"/>
            <a:chExt cx="1080120" cy="1786347"/>
          </a:xfrm>
        </p:grpSpPr>
        <p:sp>
          <p:nvSpPr>
            <p:cNvPr id="32" name="平行四辺形 32"/>
            <p:cNvSpPr/>
            <p:nvPr/>
          </p:nvSpPr>
          <p:spPr>
            <a:xfrm>
              <a:off x="1051992" y="3705599"/>
              <a:ext cx="1008112" cy="304183"/>
            </a:xfrm>
            <a:prstGeom prst="parallelogram">
              <a:avLst>
                <a:gd name="adj" fmla="val 104572"/>
              </a:avLst>
            </a:prstGeom>
            <a:gradFill>
              <a:gsLst>
                <a:gs pos="0">
                  <a:schemeClr val="accent1"/>
                </a:gs>
                <a:gs pos="50000">
                  <a:schemeClr val="bg1">
                    <a:lumMod val="9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j-lt"/>
              </a:endParaRPr>
            </a:p>
          </p:txBody>
        </p:sp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8" b="96683" l="3670" r="95413">
                          <a14:foregroundMark x1="44037" y1="14925" x2="45872" y2="19403"/>
                          <a14:foregroundMark x1="66972" y1="3814" x2="66972" y2="6799"/>
                          <a14:foregroundMark x1="51376" y1="63350" x2="44037" y2="94362"/>
                          <a14:foregroundMark x1="33028" y1="61526" x2="39450" y2="73134"/>
                          <a14:foregroundMark x1="35780" y1="71973" x2="32110" y2="67164"/>
                          <a14:foregroundMark x1="38532" y1="14428" x2="50459" y2="14096"/>
                          <a14:backgroundMark x1="56881" y1="14925" x2="55963" y2="165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6048" y="2443125"/>
              <a:ext cx="283856" cy="1570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8" b="96683" l="3670" r="95413">
                          <a14:foregroundMark x1="44037" y1="14925" x2="45872" y2="19403"/>
                          <a14:foregroundMark x1="66972" y1="3814" x2="66972" y2="6799"/>
                          <a14:foregroundMark x1="51376" y1="63350" x2="44037" y2="94362"/>
                          <a14:foregroundMark x1="33028" y1="61526" x2="39450" y2="73134"/>
                          <a14:foregroundMark x1="35780" y1="71973" x2="32110" y2="67164"/>
                          <a14:foregroundMark x1="38532" y1="14428" x2="50459" y2="14096"/>
                          <a14:backgroundMark x1="56881" y1="14925" x2="55963" y2="165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024" y="2227101"/>
              <a:ext cx="283856" cy="1570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8" b="96683" l="3670" r="95413">
                          <a14:foregroundMark x1="44037" y1="14925" x2="45872" y2="19403"/>
                          <a14:foregroundMark x1="66972" y1="3814" x2="66972" y2="6799"/>
                          <a14:foregroundMark x1="51376" y1="63350" x2="44037" y2="94362"/>
                          <a14:foregroundMark x1="33028" y1="61526" x2="39450" y2="73134"/>
                          <a14:foregroundMark x1="35780" y1="71973" x2="32110" y2="67164"/>
                          <a14:foregroundMark x1="38532" y1="14428" x2="50459" y2="14096"/>
                          <a14:backgroundMark x1="56881" y1="14925" x2="55963" y2="165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256" y="2227101"/>
              <a:ext cx="283856" cy="1570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8" b="96683" l="3670" r="95413">
                          <a14:foregroundMark x1="44037" y1="14925" x2="45872" y2="19403"/>
                          <a14:foregroundMark x1="66972" y1="3814" x2="66972" y2="6799"/>
                          <a14:foregroundMark x1="51376" y1="63350" x2="44037" y2="94362"/>
                          <a14:foregroundMark x1="33028" y1="61526" x2="39450" y2="73134"/>
                          <a14:foregroundMark x1="35780" y1="71973" x2="32110" y2="67164"/>
                          <a14:foregroundMark x1="38532" y1="14428" x2="50459" y2="14096"/>
                          <a14:backgroundMark x1="56881" y1="14925" x2="55963" y2="165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1992" y="2443125"/>
              <a:ext cx="283856" cy="1570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7" name="直線矢印コネクタ 37"/>
          <p:cNvCxnSpPr/>
          <p:nvPr/>
        </p:nvCxnSpPr>
        <p:spPr>
          <a:xfrm>
            <a:off x="6300192" y="4605224"/>
            <a:ext cx="0" cy="3416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8"/>
          <p:cNvCxnSpPr/>
          <p:nvPr/>
        </p:nvCxnSpPr>
        <p:spPr>
          <a:xfrm>
            <a:off x="6300192" y="1698212"/>
            <a:ext cx="0" cy="3416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867" y="152160"/>
            <a:ext cx="11256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Inputs</a:t>
            </a:r>
            <a:endParaRPr lang="en-SG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8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5497" y="587004"/>
            <a:ext cx="9108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Configuration of unit can be easily performed using the Setting tool</a:t>
            </a:r>
            <a:endParaRPr kumimoji="1" lang="en-US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GP創英角ｺﾞｼｯｸUB" panose="020B0900000000000000" pitchFamily="50" charset="-128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/>
        </p:blipFill>
        <p:spPr bwMode="auto">
          <a:xfrm>
            <a:off x="163750" y="998940"/>
            <a:ext cx="8727386" cy="498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67" y="152160"/>
            <a:ext cx="614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tool and Template in FPWin-Gr7</a:t>
            </a:r>
            <a:endParaRPr lang="en-SG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985" y="6041038"/>
            <a:ext cx="9232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Template allows programmers to select the UM address without referring to manuals</a:t>
            </a:r>
            <a:endParaRPr lang="en-SG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8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34" y="636873"/>
            <a:ext cx="7616383" cy="573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67" y="152160"/>
            <a:ext cx="193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Tool</a:t>
            </a:r>
            <a:endParaRPr lang="en-SG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1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749" y="548680"/>
            <a:ext cx="6987377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867" y="152160"/>
            <a:ext cx="1931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Tool</a:t>
            </a:r>
            <a:endParaRPr lang="en-SG" sz="2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17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332</Words>
  <Application>Microsoft Office PowerPoint</Application>
  <PresentationFormat>Ekran Gösterisi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18" baseType="lpstr">
      <vt:lpstr>Office Theme</vt:lpstr>
      <vt:lpstr>Custom 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Kelvin Yeo Sie Kwong</dc:creator>
  <cp:lastModifiedBy>İrfan Bıyık</cp:lastModifiedBy>
  <cp:revision>62</cp:revision>
  <dcterms:created xsi:type="dcterms:W3CDTF">2016-05-30T01:39:01Z</dcterms:created>
  <dcterms:modified xsi:type="dcterms:W3CDTF">2016-11-09T09:46:29Z</dcterms:modified>
</cp:coreProperties>
</file>